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6F69DA-6C59-4F79-8B52-BBC560EA0664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5B43518-A8BA-4E85-B4B5-9B525EA43274}">
      <dgm:prSet phldrT="[Tekst]"/>
      <dgm:spPr>
        <a:xfrm>
          <a:off x="3818313" y="0"/>
          <a:ext cx="3580013" cy="18426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l-PL" dirty="0">
              <a:solidFill>
                <a:srgbClr val="FF0000"/>
              </a:solidFill>
              <a:latin typeface="Gill Sans MT" panose="020B0502020104020203"/>
              <a:ea typeface="+mn-ea"/>
              <a:cs typeface="+mn-cs"/>
            </a:rPr>
            <a:t>Wymagania</a:t>
          </a:r>
        </a:p>
      </dgm:t>
    </dgm:pt>
    <dgm:pt modelId="{0749B52D-990B-4296-BE04-004013BD7CEF}" type="parTrans" cxnId="{6D003E62-CF87-4BD6-92EC-FE705435AF5B}">
      <dgm:prSet/>
      <dgm:spPr/>
      <dgm:t>
        <a:bodyPr/>
        <a:lstStyle/>
        <a:p>
          <a:endParaRPr lang="pl-PL"/>
        </a:p>
      </dgm:t>
    </dgm:pt>
    <dgm:pt modelId="{CB8491F1-6D72-4B30-84CF-A62742EFD684}" type="sibTrans" cxnId="{6D003E62-CF87-4BD6-92EC-FE705435AF5B}">
      <dgm:prSet/>
      <dgm:spPr/>
      <dgm:t>
        <a:bodyPr/>
        <a:lstStyle/>
        <a:p>
          <a:endParaRPr lang="pl-PL"/>
        </a:p>
      </dgm:t>
    </dgm:pt>
    <dgm:pt modelId="{F8AFEF82-54A3-4279-9ECB-FC8D4B01E906}">
      <dgm:prSet phldrT="[Tekst]"/>
      <dgm:spPr>
        <a:xfrm>
          <a:off x="1219200" y="2544618"/>
          <a:ext cx="2600960" cy="18426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l-PL" dirty="0">
              <a:solidFill>
                <a:srgbClr val="FF0000"/>
              </a:solidFill>
              <a:latin typeface="Gill Sans MT" panose="020B0502020104020203"/>
              <a:ea typeface="+mn-ea"/>
              <a:cs typeface="+mn-cs"/>
            </a:rPr>
            <a:t>Zasoby</a:t>
          </a:r>
        </a:p>
      </dgm:t>
    </dgm:pt>
    <dgm:pt modelId="{D9003381-EEDF-4A90-93CF-6FB6729A7D47}" type="parTrans" cxnId="{CE474171-F161-4FA8-9D46-6094BE3B9F8F}">
      <dgm:prSet/>
      <dgm:spPr/>
      <dgm:t>
        <a:bodyPr/>
        <a:lstStyle/>
        <a:p>
          <a:endParaRPr lang="pl-PL"/>
        </a:p>
      </dgm:t>
    </dgm:pt>
    <dgm:pt modelId="{9197CE61-C1F1-44C1-A96E-DC8A27353A65}" type="sibTrans" cxnId="{CE474171-F161-4FA8-9D46-6094BE3B9F8F}">
      <dgm:prSet/>
      <dgm:spPr/>
      <dgm:t>
        <a:bodyPr/>
        <a:lstStyle/>
        <a:p>
          <a:endParaRPr lang="pl-PL"/>
        </a:p>
      </dgm:t>
    </dgm:pt>
    <dgm:pt modelId="{64D7E330-13CE-43CC-B67D-42010A30112E}" type="pres">
      <dgm:prSet presAssocID="{526F69DA-6C59-4F79-8B52-BBC560EA0664}" presName="compositeShape" presStyleCnt="0">
        <dgm:presLayoutVars>
          <dgm:chMax val="2"/>
          <dgm:dir/>
          <dgm:resizeHandles val="exact"/>
        </dgm:presLayoutVars>
      </dgm:prSet>
      <dgm:spPr/>
    </dgm:pt>
    <dgm:pt modelId="{109D114B-5F9B-45AE-9092-6B6D97BA9B47}" type="pres">
      <dgm:prSet presAssocID="{526F69DA-6C59-4F79-8B52-BBC560EA0664}" presName="divider" presStyleLbl="fgShp" presStyleIdx="0" presStyleCnt="1"/>
      <dgm:spPr>
        <a:xfrm rot="21300000">
          <a:off x="24942" y="1731103"/>
          <a:ext cx="8078114" cy="925066"/>
        </a:xfrm>
        <a:prstGeom prst="mathMinus">
          <a:avLst/>
        </a:prstGeom>
        <a:solidFill>
          <a:srgbClr val="F8B323">
            <a:tint val="60000"/>
            <a:hueOff val="0"/>
            <a:satOff val="0"/>
            <a:lumOff val="0"/>
            <a:alphaOff val="0"/>
          </a:srgbClr>
        </a:solidFill>
        <a:ln w="12700" cap="flat" cmpd="sng" algn="in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05C56FA-1EFE-4DE7-AB6B-C3470640706D}" type="pres">
      <dgm:prSet presAssocID="{F5B43518-A8BA-4E85-B4B5-9B525EA43274}" presName="downArrow" presStyleLbl="node1" presStyleIdx="0" presStyleCnt="2"/>
      <dgm:spPr>
        <a:xfrm>
          <a:off x="975360" y="219363"/>
          <a:ext cx="2438400" cy="1754909"/>
        </a:xfrm>
        <a:prstGeom prst="downArrow">
          <a:avLst/>
        </a:prstGeom>
        <a:solidFill>
          <a:srgbClr val="F8B323">
            <a:hueOff val="0"/>
            <a:satOff val="0"/>
            <a:lumOff val="0"/>
            <a:alphaOff val="0"/>
          </a:srgbClr>
        </a:solidFill>
        <a:ln w="12700" cap="flat" cmpd="sng" algn="in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8D872867-4EF0-43B3-A2DD-79646F72297A}" type="pres">
      <dgm:prSet presAssocID="{F5B43518-A8BA-4E85-B4B5-9B525EA43274}" presName="downArrowText" presStyleLbl="revTx" presStyleIdx="0" presStyleCnt="2" custScaleX="137642">
        <dgm:presLayoutVars>
          <dgm:bulletEnabled val="1"/>
        </dgm:presLayoutVars>
      </dgm:prSet>
      <dgm:spPr/>
    </dgm:pt>
    <dgm:pt modelId="{F86BBDBE-C15C-4616-8AC8-95A9BE250430}" type="pres">
      <dgm:prSet presAssocID="{F8AFEF82-54A3-4279-9ECB-FC8D4B01E906}" presName="upArrow" presStyleLbl="node1" presStyleIdx="1" presStyleCnt="2"/>
      <dgm:spPr>
        <a:xfrm>
          <a:off x="4714239" y="2413000"/>
          <a:ext cx="2438400" cy="1754909"/>
        </a:xfrm>
        <a:prstGeom prst="upArrow">
          <a:avLst/>
        </a:prstGeom>
        <a:solidFill>
          <a:srgbClr val="F8B323">
            <a:hueOff val="0"/>
            <a:satOff val="0"/>
            <a:lumOff val="0"/>
            <a:alphaOff val="0"/>
          </a:srgbClr>
        </a:solidFill>
        <a:ln w="12700" cap="flat" cmpd="sng" algn="in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FD4F3DB-9A9B-446B-809B-8B011B80D239}" type="pres">
      <dgm:prSet presAssocID="{F8AFEF82-54A3-4279-9ECB-FC8D4B01E906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3A1FE860-CB0C-4D2C-BEB5-FE8E72F2F7CD}" type="presOf" srcId="{F8AFEF82-54A3-4279-9ECB-FC8D4B01E906}" destId="{2FD4F3DB-9A9B-446B-809B-8B011B80D239}" srcOrd="0" destOrd="0" presId="urn:microsoft.com/office/officeart/2005/8/layout/arrow3"/>
    <dgm:cxn modelId="{6D003E62-CF87-4BD6-92EC-FE705435AF5B}" srcId="{526F69DA-6C59-4F79-8B52-BBC560EA0664}" destId="{F5B43518-A8BA-4E85-B4B5-9B525EA43274}" srcOrd="0" destOrd="0" parTransId="{0749B52D-990B-4296-BE04-004013BD7CEF}" sibTransId="{CB8491F1-6D72-4B30-84CF-A62742EFD684}"/>
    <dgm:cxn modelId="{CE474171-F161-4FA8-9D46-6094BE3B9F8F}" srcId="{526F69DA-6C59-4F79-8B52-BBC560EA0664}" destId="{F8AFEF82-54A3-4279-9ECB-FC8D4B01E906}" srcOrd="1" destOrd="0" parTransId="{D9003381-EEDF-4A90-93CF-6FB6729A7D47}" sibTransId="{9197CE61-C1F1-44C1-A96E-DC8A27353A65}"/>
    <dgm:cxn modelId="{425BFDD1-67C2-4174-8401-6ECADAEA1107}" type="presOf" srcId="{526F69DA-6C59-4F79-8B52-BBC560EA0664}" destId="{64D7E330-13CE-43CC-B67D-42010A30112E}" srcOrd="0" destOrd="0" presId="urn:microsoft.com/office/officeart/2005/8/layout/arrow3"/>
    <dgm:cxn modelId="{395FD5E9-E863-4145-AC9D-2F5DE25C5EF4}" type="presOf" srcId="{F5B43518-A8BA-4E85-B4B5-9B525EA43274}" destId="{8D872867-4EF0-43B3-A2DD-79646F72297A}" srcOrd="0" destOrd="0" presId="urn:microsoft.com/office/officeart/2005/8/layout/arrow3"/>
    <dgm:cxn modelId="{C2179B27-6F8D-4C93-8DB4-7C33906B747F}" type="presParOf" srcId="{64D7E330-13CE-43CC-B67D-42010A30112E}" destId="{109D114B-5F9B-45AE-9092-6B6D97BA9B47}" srcOrd="0" destOrd="0" presId="urn:microsoft.com/office/officeart/2005/8/layout/arrow3"/>
    <dgm:cxn modelId="{D8418EAA-9FAF-48A1-B864-FF2059E480BD}" type="presParOf" srcId="{64D7E330-13CE-43CC-B67D-42010A30112E}" destId="{205C56FA-1EFE-4DE7-AB6B-C3470640706D}" srcOrd="1" destOrd="0" presId="urn:microsoft.com/office/officeart/2005/8/layout/arrow3"/>
    <dgm:cxn modelId="{E3C10AA5-599A-4CD9-8869-D3C1D01AE594}" type="presParOf" srcId="{64D7E330-13CE-43CC-B67D-42010A30112E}" destId="{8D872867-4EF0-43B3-A2DD-79646F72297A}" srcOrd="2" destOrd="0" presId="urn:microsoft.com/office/officeart/2005/8/layout/arrow3"/>
    <dgm:cxn modelId="{1D40034E-025E-4693-B30C-23E395C03BF4}" type="presParOf" srcId="{64D7E330-13CE-43CC-B67D-42010A30112E}" destId="{F86BBDBE-C15C-4616-8AC8-95A9BE250430}" srcOrd="3" destOrd="0" presId="urn:microsoft.com/office/officeart/2005/8/layout/arrow3"/>
    <dgm:cxn modelId="{61A41981-3B34-4358-A994-5F793434FCED}" type="presParOf" srcId="{64D7E330-13CE-43CC-B67D-42010A30112E}" destId="{2FD4F3DB-9A9B-446B-809B-8B011B80D23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D114B-5F9B-45AE-9092-6B6D97BA9B47}">
      <dsp:nvSpPr>
        <dsp:cNvPr id="0" name=""/>
        <dsp:cNvSpPr/>
      </dsp:nvSpPr>
      <dsp:spPr>
        <a:xfrm rot="21300000">
          <a:off x="24942" y="1731103"/>
          <a:ext cx="8078114" cy="925066"/>
        </a:xfrm>
        <a:prstGeom prst="mathMinus">
          <a:avLst/>
        </a:prstGeom>
        <a:solidFill>
          <a:srgbClr val="F8B323">
            <a:tint val="60000"/>
            <a:hueOff val="0"/>
            <a:satOff val="0"/>
            <a:lumOff val="0"/>
            <a:alphaOff val="0"/>
          </a:srgbClr>
        </a:solidFill>
        <a:ln w="12700" cap="flat" cmpd="sng" algn="in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C56FA-1EFE-4DE7-AB6B-C3470640706D}">
      <dsp:nvSpPr>
        <dsp:cNvPr id="0" name=""/>
        <dsp:cNvSpPr/>
      </dsp:nvSpPr>
      <dsp:spPr>
        <a:xfrm>
          <a:off x="975360" y="219363"/>
          <a:ext cx="2438400" cy="1754909"/>
        </a:xfrm>
        <a:prstGeom prst="downArrow">
          <a:avLst/>
        </a:prstGeom>
        <a:solidFill>
          <a:srgbClr val="F8B323">
            <a:hueOff val="0"/>
            <a:satOff val="0"/>
            <a:lumOff val="0"/>
            <a:alphaOff val="0"/>
          </a:srgbClr>
        </a:solidFill>
        <a:ln w="12700" cap="flat" cmpd="sng" algn="in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72867-4EF0-43B3-A2DD-79646F72297A}">
      <dsp:nvSpPr>
        <dsp:cNvPr id="0" name=""/>
        <dsp:cNvSpPr/>
      </dsp:nvSpPr>
      <dsp:spPr>
        <a:xfrm>
          <a:off x="3818313" y="0"/>
          <a:ext cx="3580013" cy="1842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kern="1200" dirty="0">
              <a:solidFill>
                <a:srgbClr val="FF0000"/>
              </a:solidFill>
              <a:latin typeface="Gill Sans MT" panose="020B0502020104020203"/>
              <a:ea typeface="+mn-ea"/>
              <a:cs typeface="+mn-cs"/>
            </a:rPr>
            <a:t>Wymagania</a:t>
          </a:r>
        </a:p>
      </dsp:txBody>
      <dsp:txXfrm>
        <a:off x="3818313" y="0"/>
        <a:ext cx="3580013" cy="1842654"/>
      </dsp:txXfrm>
    </dsp:sp>
    <dsp:sp modelId="{F86BBDBE-C15C-4616-8AC8-95A9BE250430}">
      <dsp:nvSpPr>
        <dsp:cNvPr id="0" name=""/>
        <dsp:cNvSpPr/>
      </dsp:nvSpPr>
      <dsp:spPr>
        <a:xfrm>
          <a:off x="4714239" y="2413000"/>
          <a:ext cx="2438400" cy="1754909"/>
        </a:xfrm>
        <a:prstGeom prst="upArrow">
          <a:avLst/>
        </a:prstGeom>
        <a:solidFill>
          <a:srgbClr val="F8B323">
            <a:hueOff val="0"/>
            <a:satOff val="0"/>
            <a:lumOff val="0"/>
            <a:alphaOff val="0"/>
          </a:srgbClr>
        </a:solidFill>
        <a:ln w="12700" cap="flat" cmpd="sng" algn="in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4F3DB-9A9B-446B-809B-8B011B80D239}">
      <dsp:nvSpPr>
        <dsp:cNvPr id="0" name=""/>
        <dsp:cNvSpPr/>
      </dsp:nvSpPr>
      <dsp:spPr>
        <a:xfrm>
          <a:off x="1219200" y="2544618"/>
          <a:ext cx="2600960" cy="1842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kern="1200" dirty="0">
              <a:solidFill>
                <a:srgbClr val="FF0000"/>
              </a:solidFill>
              <a:latin typeface="Gill Sans MT" panose="020B0502020104020203"/>
              <a:ea typeface="+mn-ea"/>
              <a:cs typeface="+mn-cs"/>
            </a:rPr>
            <a:t>Zasoby</a:t>
          </a:r>
        </a:p>
      </dsp:txBody>
      <dsp:txXfrm>
        <a:off x="1219200" y="2544618"/>
        <a:ext cx="2600960" cy="1842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19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677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478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131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533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0891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83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82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437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889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840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791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24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395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98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30DEE-2C2E-4414-89C8-55F273D0C20A}" type="datetimeFigureOut">
              <a:rPr lang="pl-PL" smtClean="0"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66BE393-591C-4DB9-B096-305C304FD3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52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87D5C6-8525-4129-BC2A-FE18F603A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NIE DAJ SIĘ STRESOWI!</a:t>
            </a:r>
            <a:br>
              <a:rPr lang="pl-PL" dirty="0"/>
            </a:br>
            <a:r>
              <a:rPr lang="pl-PL" b="1" dirty="0"/>
              <a:t>GŁOWA DO GÓRY!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AD6E0B1-73B1-4239-90B5-B904D6A38C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pl-PL" b="1"/>
          </a:p>
          <a:p>
            <a:pPr algn="ctr"/>
            <a:r>
              <a:rPr lang="pl-PL" b="1"/>
              <a:t>Iwona </a:t>
            </a:r>
            <a:r>
              <a:rPr lang="pl-PL" b="1" dirty="0"/>
              <a:t>Ambroży </a:t>
            </a:r>
            <a:r>
              <a:rPr lang="pl-PL" b="1"/>
              <a:t>- psycholog</a:t>
            </a:r>
            <a:endParaRPr lang="pl-PL" dirty="0"/>
          </a:p>
          <a:p>
            <a:pPr algn="ctr"/>
            <a:r>
              <a:rPr lang="pl-PL" dirty="0"/>
              <a:t>Poradnia Psychologiczno-Pedagogiczna w Ostrowie Wielkopolskim</a:t>
            </a:r>
          </a:p>
        </p:txBody>
      </p:sp>
    </p:spTree>
    <p:extLst>
      <p:ext uri="{BB962C8B-B14F-4D97-AF65-F5344CB8AC3E}">
        <p14:creationId xmlns:p14="http://schemas.microsoft.com/office/powerpoint/2010/main" val="400210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F04C65-70C7-4A72-BC38-D370FCCB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Ziewanie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0CC194-19A0-4D61-9B6E-95738CB7E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Rozluźnia stawy skroniowo-żuchwowe, wargi oraz  wszystkie zaczepione na nich mięśnie i więzadła. </a:t>
            </a:r>
          </a:p>
          <a:p>
            <a:r>
              <a:rPr lang="pl-PL" dirty="0"/>
              <a:t>Pobudza produkcję serotoniny (hormonu szczęścia).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FA2202B-0BB9-483D-AB14-C48477A63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10" y="2710823"/>
            <a:ext cx="2706136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8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66FEE2-D7F8-4DDE-962F-70ED34D9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Stanie w rozkroku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5D5DD3-5CB8-4587-A0C3-DF4379AF9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Sprawia, że czujemy się dobrze zakorzenieni, do mózgu dociera pozytywna wiadomość: jesteś stabilny, wyluzowany, silny.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AC8E9EB-B294-46C1-82AC-04F368BEE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" y="1186822"/>
            <a:ext cx="223508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8213AF-0C20-4CCB-9242-8E2230A4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Tupanie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34517C-882E-4FF2-8F99-2C9967335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Podczas tupania zakończenia nerwowe na podbiciu stóp są stymulowane.</a:t>
            </a:r>
          </a:p>
          <a:p>
            <a:r>
              <a:rPr lang="pl-PL" sz="2800" dirty="0"/>
              <a:t>Bodziec zostaje przekazany za pośrednictwem dróg nerwowych do mózgu i pobudza tam obszary, które są odpowiedzialne za skupienie uwagi, przytomność i siłę.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538090A-2439-4B6E-9FD2-0BC944B59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1065" y="3109545"/>
            <a:ext cx="3881143" cy="217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77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B5A86D-E7E3-4777-96D0-9386A4B3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Kręcenie biodrami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C93149-F6B0-4075-9FBF-E642A92D0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Porusza stawy biodrowe, miednicę, lędźwiowy odcinek kręgosłupa oraz wszystkie organy, które znajdują się w brzucha oraz rozluźnia je.</a:t>
            </a:r>
          </a:p>
          <a:p>
            <a:r>
              <a:rPr lang="pl-PL" sz="2800" dirty="0"/>
              <a:t>Stymuluje też liczne nerwy, przede wszystkim splot trzewny (słoneczny).</a:t>
            </a:r>
          </a:p>
          <a:p>
            <a:r>
              <a:rPr lang="pl-PL" sz="2800" dirty="0"/>
              <a:t>Powoduje to uczucie „lekkości” ciała, które dociera do mózgu, co przeciwdziała osłabieniu.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F89F1D-D587-41EB-BA5D-123EBC56C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2815" y="2594986"/>
            <a:ext cx="4519548" cy="25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0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3A9FB4-CF5E-40CC-A753-C8403902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Mruczenie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6D3300-BACA-4C02-89CC-DAF318EE9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Całe ciało rozluźnia się i odpręża.</a:t>
            </a:r>
          </a:p>
          <a:p>
            <a:r>
              <a:rPr lang="pl-PL" sz="3200" dirty="0"/>
              <a:t>Delikatne wibracje zostają przekazane przez nerwy sensoryczne do mózgu, gdzie wywołują spokojniejsze fale mózgowe.</a:t>
            </a:r>
          </a:p>
          <a:p>
            <a:r>
              <a:rPr lang="pl-PL" sz="3200" dirty="0"/>
              <a:t>Powoduje to dobry nastrój i wpływa na lepszą pamięć.</a:t>
            </a:r>
          </a:p>
        </p:txBody>
      </p:sp>
    </p:spTree>
    <p:extLst>
      <p:ext uri="{BB962C8B-B14F-4D97-AF65-F5344CB8AC3E}">
        <p14:creationId xmlns:p14="http://schemas.microsoft.com/office/powerpoint/2010/main" val="12754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91088B-09F6-4FC6-8F94-037B5490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Uśmiechanie się / śmiech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6C0F3D-1F78-4E95-97DD-A15063AF2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Stan rozluźnienia zostaje przekazany do mózgu za pomocą licznych nerwów twarzy.</a:t>
            </a:r>
          </a:p>
          <a:p>
            <a:r>
              <a:rPr lang="pl-PL" sz="3200" dirty="0"/>
              <a:t>W centrach emocji zostaje on przetworzony na rozluźnienie mentalne.</a:t>
            </a:r>
          </a:p>
          <a:p>
            <a:r>
              <a:rPr lang="pl-PL" sz="3200" dirty="0"/>
              <a:t>Wytwarzają się hormony szczęścia.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32C65A-2ACB-479E-85C9-19D10CC57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9671" y="2536295"/>
            <a:ext cx="4322567" cy="242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68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C654FC-17F5-47E4-B675-F97C9902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12. Siedzenie w rozkroku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DC2665-C2DF-4E9F-8FCA-B5D9075BC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Rozluźnia i wzmacnia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DB0295-5A64-4CBF-B10C-9AE49FA80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30" y="1290756"/>
            <a:ext cx="3856521" cy="54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788F8B7-D12C-4534-A936-0DF1BEA99A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223465"/>
              </p:ext>
            </p:extLst>
          </p:nvPr>
        </p:nvGraphicFramePr>
        <p:xfrm>
          <a:off x="2032000" y="452582"/>
          <a:ext cx="8128000" cy="4387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ostokąt 4">
            <a:extLst>
              <a:ext uri="{FF2B5EF4-FFF2-40B4-BE49-F238E27FC236}">
                <a16:creationId xmlns:a16="http://schemas.microsoft.com/office/drawing/2014/main" id="{16449959-BF23-4BFF-B131-3074E1BCB172}"/>
              </a:ext>
            </a:extLst>
          </p:cNvPr>
          <p:cNvSpPr/>
          <p:nvPr/>
        </p:nvSpPr>
        <p:spPr>
          <a:xfrm>
            <a:off x="2115126" y="4839855"/>
            <a:ext cx="8044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STRES "określona relacja między osobą a otoczeniem, która oceniana jest przez osobę jako obciążająca lub przekraczająca jej zasoby i zagrażająca jej dobrostanowi”</a:t>
            </a:r>
          </a:p>
          <a:p>
            <a:pPr algn="ctr"/>
            <a:r>
              <a:rPr lang="pl-PL" dirty="0" err="1"/>
              <a:t>Lazarus</a:t>
            </a:r>
            <a:r>
              <a:rPr lang="pl-PL" dirty="0"/>
              <a:t>, </a:t>
            </a:r>
            <a:r>
              <a:rPr lang="pl-PL" dirty="0" err="1"/>
              <a:t>Folkman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3662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97CE23-463C-4EBD-81DC-1FA7F4A65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SOBIE RADZIĆ ZE STRESEM?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CA0503-A995-42B3-B2A3-D30BD5604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Pamiętaj o odpoczynku</a:t>
            </a:r>
          </a:p>
          <a:p>
            <a:r>
              <a:rPr lang="pl-PL" sz="2400" dirty="0"/>
              <a:t>Zadbaj o sen</a:t>
            </a:r>
          </a:p>
          <a:p>
            <a:r>
              <a:rPr lang="pl-PL" sz="2400" dirty="0"/>
              <a:t>Zmień tryb życia</a:t>
            </a:r>
          </a:p>
          <a:p>
            <a:r>
              <a:rPr lang="pl-PL" sz="2400" dirty="0"/>
              <a:t>Zapewnij sobie zrównoważoną dietę</a:t>
            </a:r>
          </a:p>
          <a:p>
            <a:r>
              <a:rPr lang="pl-PL" sz="2400" dirty="0"/>
              <a:t>Myśl pozytywnie i uśmiechaj się dla ludzi</a:t>
            </a:r>
          </a:p>
          <a:p>
            <a:r>
              <a:rPr lang="pl-PL" sz="2400" dirty="0"/>
              <a:t>Stosuj techniki relaksacyjne (słuchanie muzyki – Mozart              i odgłosów przyrody, wizualizacje, ćwiczenia ruchowe, Trening autogenny Schultza, Relaksacja progresywna Jacobsona)</a:t>
            </a:r>
          </a:p>
        </p:txBody>
      </p:sp>
    </p:spTree>
    <p:extLst>
      <p:ext uri="{BB962C8B-B14F-4D97-AF65-F5344CB8AC3E}">
        <p14:creationId xmlns:p14="http://schemas.microsoft.com/office/powerpoint/2010/main" val="1711505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EEB8B-48FA-4CBA-AD45-2A6CE6D7B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Myśl pozytywnie… </a:t>
            </a:r>
            <a:br>
              <a:rPr lang="pl-PL" dirty="0"/>
            </a:br>
            <a:r>
              <a:rPr lang="pl-PL" dirty="0"/>
              <a:t>unikaj zniekształceń poznawczych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C5BFF3-2ABC-45E3-8F8F-9982C745A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1" y="1905000"/>
            <a:ext cx="10082212" cy="4837545"/>
          </a:xfrm>
        </p:spPr>
        <p:txBody>
          <a:bodyPr>
            <a:noAutofit/>
          </a:bodyPr>
          <a:lstStyle/>
          <a:p>
            <a:r>
              <a:rPr lang="pl-PL" sz="1600" b="1" dirty="0"/>
              <a:t>Myślenie w kategoriach "wszystko albo nic"</a:t>
            </a:r>
            <a:r>
              <a:rPr lang="pl-PL" sz="1600" dirty="0"/>
              <a:t> (myślenie czarno-białe, dychotomiczne). Skrajne ocenianie sytuacji, np. tylko w dwóch kategoriach: sukcesu i porażki, bez kontinuum. „Albo odniosę całkowity sukces, albo to będzie totalna klapa, „jest się albo pięknym, albo brzydkim”.</a:t>
            </a:r>
          </a:p>
          <a:p>
            <a:r>
              <a:rPr lang="pl-PL" sz="1600" b="1" dirty="0" err="1"/>
              <a:t>Katastrofizacja</a:t>
            </a:r>
            <a:r>
              <a:rPr lang="pl-PL" sz="1600" dirty="0"/>
              <a:t> polega na przewidywaniu przyszłości, ale w najgorszym możliwym wariancie. Często przewidywania te nie są oparte o żadne dowody. „Nie tylko nie zaliczę tego egzaminu, ale też wyrzucą mnie ze szkoły i nigdy nie znajdę pracy”.</a:t>
            </a:r>
          </a:p>
          <a:p>
            <a:r>
              <a:rPr lang="pl-PL" sz="1600" b="1" dirty="0"/>
              <a:t>Lekceważenie lub pomijanie pozytywnych informacji</a:t>
            </a:r>
            <a:r>
              <a:rPr lang="pl-PL" sz="1600" dirty="0"/>
              <a:t> niektóre mają tendencję do przypisywania sobie porażek, a losowi sukcesów. Np. w przypadku oblania sprawdzianu/ egzaminu pomyślą, że to ich wina, bo są mało inteligentne. Nie wezmą pod uwagę innych czynników: zmęczenia, duszności w sali, stresu, poziomu trudności pytań. Natomiast w przypadku otrzymania pozytywnej oceny przypiszą to szczęściu, łatwości pytań. Nie inteligencji czy konkretnym zdolnością.</a:t>
            </a:r>
          </a:p>
          <a:p>
            <a:r>
              <a:rPr lang="pl-PL" sz="1600" b="1" dirty="0"/>
              <a:t>Uzasadnianie emocjonalne</a:t>
            </a:r>
            <a:r>
              <a:rPr lang="pl-PL" sz="1600" dirty="0"/>
              <a:t> - często nie opieramy naszych ocen o fakty, ale o poczucie. „Czuję, że im się nie podobało, więc mi nie wyszło, ale tak naprawdę to od nikogo nie usłyszałem, że się nie udało”. </a:t>
            </a:r>
          </a:p>
          <a:p>
            <a:r>
              <a:rPr lang="pl-PL" sz="1600" b="1" dirty="0"/>
              <a:t>Etykietowanie</a:t>
            </a:r>
            <a:r>
              <a:rPr lang="pl-PL" sz="1600" dirty="0"/>
              <a:t> – polega na przyklejaniu sztywnych, ogólnikowych etykietek sobie i innym, np. "jestem głupi, brzydki, leniwy"; „ona jest fałszywa”.</a:t>
            </a:r>
          </a:p>
          <a:p>
            <a:pPr marL="0" indent="0">
              <a:buNone/>
            </a:pP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644069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35A8EA-401F-48FC-8A8C-5072C327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Inspiracja…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CBD9A8-FABB-483D-BCCA-884CBF866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18" y="2133600"/>
            <a:ext cx="6728390" cy="3778250"/>
          </a:xfrm>
        </p:spPr>
      </p:pic>
    </p:spTree>
    <p:extLst>
      <p:ext uri="{BB962C8B-B14F-4D97-AF65-F5344CB8AC3E}">
        <p14:creationId xmlns:p14="http://schemas.microsoft.com/office/powerpoint/2010/main" val="4233570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88DFF0-596F-46A5-976A-B61536E7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Myśl pozytywnie…</a:t>
            </a:r>
            <a:br>
              <a:rPr lang="pl-PL" dirty="0"/>
            </a:br>
            <a:r>
              <a:rPr lang="pl-PL" dirty="0"/>
              <a:t>unikaj zniekształceń poznawczych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DF6EF4-0C79-4F62-A788-D4ACAE1E7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436" y="2133599"/>
            <a:ext cx="10276176" cy="4202545"/>
          </a:xfrm>
        </p:spPr>
        <p:txBody>
          <a:bodyPr>
            <a:normAutofit fontScale="85000" lnSpcReduction="10000"/>
          </a:bodyPr>
          <a:lstStyle/>
          <a:p>
            <a:r>
              <a:rPr lang="pl-PL" b="1" dirty="0"/>
              <a:t>Wyolbrzymianie/umniejszanie</a:t>
            </a:r>
            <a:r>
              <a:rPr lang="pl-PL" dirty="0"/>
              <a:t> - wyolbrzymiamy negatywne aspekty i/lub umniejszamy pozytywne, zamiast opierać się na rozsądnych przesłankach w ocenie siebie, innych osób lub sytuacji.</a:t>
            </a:r>
          </a:p>
          <a:p>
            <a:r>
              <a:rPr lang="pl-PL" b="1" dirty="0"/>
              <a:t>Selektywna uwaga</a:t>
            </a:r>
            <a:r>
              <a:rPr lang="pl-PL" dirty="0"/>
              <a:t> – skupianie się na negatywnych elementach sytuacji, przy pomijaniu tych pozytywnych. „Projekt udał się na 90 procent, pomińmy to i zastanówmy się czemu nie na 100?”.</a:t>
            </a:r>
          </a:p>
          <a:p>
            <a:r>
              <a:rPr lang="pl-PL" b="1" dirty="0"/>
              <a:t>Czytanie w myślach</a:t>
            </a:r>
            <a:r>
              <a:rPr lang="pl-PL" dirty="0"/>
              <a:t> - polega na nieuzasadnionym przekonaniu, że wiemy co myślą inni, bez uwzględnienia wielu różnych możliwości. „Na pewno mnie nie lubi”, „Myśli, że jestem nieudacznikiem”. Przekonanie to działa również w drugą stronę: „powinna była wiedzieć jak się czuję i czego potrzebuję”.</a:t>
            </a:r>
          </a:p>
          <a:p>
            <a:r>
              <a:rPr lang="pl-PL" b="1" dirty="0"/>
              <a:t>Nadmierne uogólnianie</a:t>
            </a:r>
            <a:r>
              <a:rPr lang="pl-PL" dirty="0"/>
              <a:t> - to wyciąganie ogólnego, negatywnego wniosku o całokształcie swojej osoby, na podstawie oceny fragmentu naszego życia „Nie spodobałam się temu chłopakowi, więc jestem beznadziejna”, „nie rozumiem fizyki, więc jestem idiotą”, „zapomniałam tekstu, więc nigdy nie poradzę sobie z żadnym przemówieniem”.</a:t>
            </a:r>
          </a:p>
          <a:p>
            <a:r>
              <a:rPr lang="pl-PL" b="1" dirty="0"/>
              <a:t>Personalizacja</a:t>
            </a:r>
            <a:r>
              <a:rPr lang="pl-PL" dirty="0"/>
              <a:t> - to wiara w to, ze jesteśmy powodem negatywnych </a:t>
            </a:r>
            <a:r>
              <a:rPr lang="pl-PL" dirty="0" err="1"/>
              <a:t>zachowań</a:t>
            </a:r>
            <a:r>
              <a:rPr lang="pl-PL" dirty="0"/>
              <a:t> innych ludzi „była wściekła- zrobiłam coś nie tak”.</a:t>
            </a:r>
          </a:p>
          <a:p>
            <a:r>
              <a:rPr lang="pl-PL" b="1" dirty="0"/>
              <a:t>Nadużywanie imperatywów</a:t>
            </a:r>
            <a:r>
              <a:rPr lang="pl-PL" dirty="0"/>
              <a:t>: "muszę", "powinienem", „nie wolno” zamiast „chcę” i „nie chcę”, np. „muszę w życiu osiągnąć sukces i zarabiać wiele pieniędzy”, „trzeba być bardzo atrakcyjnym fizycznie”.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5135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2D3C0D-5CBC-42BE-9F43-3648C468F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 zakończenie…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478A3C-F7CF-4F63-89BA-C1103DFF0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Życie składa się z blasków i cieni.</a:t>
            </a:r>
          </a:p>
          <a:p>
            <a:r>
              <a:rPr lang="pl-PL" dirty="0"/>
              <a:t>Azjatyckie przysłowie mówi: Żadnemu człowiekowi nie wiedzie się dobrze przez tysiąc dni, żadna róża nie kwitnie przez tysiąc dni. Problemy są nieuniknione.</a:t>
            </a:r>
          </a:p>
          <a:p>
            <a:r>
              <a:rPr lang="pl-PL" dirty="0"/>
              <a:t>Możesz się postarać, żeby cię nie pochłonęły, by złość nie przyprawiła cię o chorobę.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b="1" dirty="0">
                <a:solidFill>
                  <a:srgbClr val="FF0000"/>
                </a:solidFill>
              </a:rPr>
              <a:t>Zadbaj o siebie. Wzmocnij swoją zdolność do obrony i dobry nastrój.</a:t>
            </a:r>
          </a:p>
          <a:p>
            <a:r>
              <a:rPr lang="pl-PL" b="1" dirty="0">
                <a:solidFill>
                  <a:srgbClr val="FF0000"/>
                </a:solidFill>
              </a:rPr>
              <a:t>Jesteś tego wart!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5991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1BAC37-3E0C-405D-BD7F-6401709E0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Założenia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52E285-C3CC-4C13-9327-00AE4E3A2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82619"/>
            <a:ext cx="8915400" cy="4581236"/>
          </a:xfrm>
        </p:spPr>
        <p:txBody>
          <a:bodyPr>
            <a:normAutofit/>
          </a:bodyPr>
          <a:lstStyle/>
          <a:p>
            <a:r>
              <a:rPr lang="pl-PL" dirty="0"/>
              <a:t>STRES (ZŁY NASTRÓJ) wypływa na nasze ciało (wzrasta napięcie mięśniowe, przyspiesza i spłyca się oddech, wzrasta ciśnienie, przyspiesza akcja serca …), a w konsekwencji na myślenie, które staje się negatywne oraz na ruchy ciała, które stają się mniej zgrabne.</a:t>
            </a:r>
          </a:p>
          <a:p>
            <a:r>
              <a:rPr lang="pl-PL" dirty="0"/>
              <a:t>WNIOSEK – ODWRÓĆ KOLEJNOŚĆ!</a:t>
            </a:r>
          </a:p>
          <a:p>
            <a:r>
              <a:rPr lang="pl-PL" dirty="0"/>
              <a:t>NIE POZWÓL NASTROJOWI WPŁYWAĆ NA TWOJE CIAŁO!</a:t>
            </a:r>
          </a:p>
          <a:p>
            <a:r>
              <a:rPr lang="pl-PL" b="1" dirty="0">
                <a:solidFill>
                  <a:srgbClr val="FF0000"/>
                </a:solidFill>
              </a:rPr>
              <a:t>ŚWIADOMIE WPŁYWAJ NA NASTRÓJ ZA POMOCĄ POSTAWY CIAŁA!</a:t>
            </a:r>
          </a:p>
          <a:p>
            <a:pPr marL="0" indent="0" algn="ctr">
              <a:buNone/>
            </a:pPr>
            <a:endParaRPr lang="pl-PL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dirty="0"/>
              <a:t>NEUROPSYCHOLOGIA</a:t>
            </a:r>
          </a:p>
          <a:p>
            <a:r>
              <a:rPr lang="pl-PL" dirty="0"/>
              <a:t>Informacje z ciała przesyłane są bezpośrednio do mózgu. W ten sposób za pomocą ciała wpływasz na swoje emocje.</a:t>
            </a:r>
          </a:p>
          <a:p>
            <a:r>
              <a:rPr lang="pl-PL" dirty="0"/>
              <a:t>Kiedy czujesz się dobrze, ludzie wkoło ciebie także pozytywnie się zmieniają (neurony lustrzane).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777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7BC6FC6-D288-4F78-B5AA-7B3B7D9496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12 </a:t>
            </a:r>
            <a:br>
              <a:rPr lang="pl-PL" dirty="0"/>
            </a:br>
            <a:r>
              <a:rPr lang="pl-PL" dirty="0"/>
              <a:t>błyskawicznych ćwiczeń zapewniających </a:t>
            </a:r>
            <a:br>
              <a:rPr lang="pl-PL" dirty="0"/>
            </a:br>
            <a:r>
              <a:rPr lang="pl-PL" dirty="0"/>
              <a:t>energię i dobry nastrój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7165710E-C458-4264-B276-21B57447D5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91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D27550-A093-4296-8B07-98D80F38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Głowa do góry!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ADED67-5B09-4EAC-A63B-F00773918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67200"/>
          </a:xfrm>
        </p:spPr>
        <p:txBody>
          <a:bodyPr/>
          <a:lstStyle/>
          <a:p>
            <a:endParaRPr lang="pl-PL" dirty="0"/>
          </a:p>
          <a:p>
            <a:endParaRPr lang="pl-PL" sz="2000" dirty="0"/>
          </a:p>
          <a:p>
            <a:r>
              <a:rPr lang="pl-PL" sz="2000" dirty="0"/>
              <a:t>W rejonie twarzy zlokalizowane są nasze zmysły. </a:t>
            </a:r>
          </a:p>
          <a:p>
            <a:r>
              <a:rPr lang="pl-PL" sz="2000" dirty="0"/>
              <a:t>Zwieszając głowę skazujemy się na ograniczenie od odbioru zmysłów.</a:t>
            </a:r>
          </a:p>
          <a:p>
            <a:r>
              <a:rPr lang="pl-PL" sz="2000" dirty="0"/>
              <a:t>Nerwy w obszarze szyjnego odcinka kręgosłupa informują o „przygnębionej pozycji” odpowiedzialne za emocje części mózgu.</a:t>
            </a:r>
          </a:p>
          <a:p>
            <a:r>
              <a:rPr lang="pl-PL" sz="2000" dirty="0"/>
              <a:t>Zwieszona głowa utrudnia dostęp powietrza do tchawicy, co w konsekwencji utrudnia oddychanie.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B9BD90D-B26D-4A96-ACD6-A9B97E6B3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12" y="304595"/>
            <a:ext cx="4241451" cy="23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09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3287D0-4A38-4880-95A4-6342F8A9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Pierś do przodu!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FC7CB6-5708-4A55-BF91-B22ECE3B3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Jeśli z pomocą mięśni i piersiowego odcinka kręgosłupa rozprostujesz i rozszerzysz swoją klatkę piersiową staniesz się szerszy i wyższy o 5 cm.</a:t>
            </a:r>
          </a:p>
          <a:p>
            <a:r>
              <a:rPr lang="pl-PL" sz="2800" dirty="0"/>
              <a:t>Rozszerzona klatka piersiowa pozwoli Ci na lepszą absorbcję tlenu, co wyjdzie na dobre także twojemu mózgowi – myśleniu i nastrojowi.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FDAD5C1-8C75-4AAC-BDD4-FFDBC1BB9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9302" y="1938041"/>
            <a:ext cx="3868756" cy="21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39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A85BE6-6E09-48CE-92DB-E519BB72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Wciąganie powietrza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2E3B7A-DBCB-4B53-AB0F-7A59644A2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Przy zastosowaniu tej techniki oddychania powietrze spokojnie dociera do płuc, a przede wszystkim jest odpowiednio dozowane do obu płatów.</a:t>
            </a:r>
          </a:p>
          <a:p>
            <a:r>
              <a:rPr lang="pl-PL" dirty="0"/>
              <a:t>Wciąganie powietrza rozluźnia stawy skroniowo-żuchwowe.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C932635-2470-4A82-943A-D9F911396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74" y="3253274"/>
            <a:ext cx="3728396" cy="334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12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FAE097-BAC0-4AF4-925D-C9644FF6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Wymachy ramion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D8C37B-6D53-4364-94AF-8DC1624D6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Ramiona „czują się” lekko i giętko, drogi nerwowe sygnalizują to mózgowi, więc zaczynasz czuć się tak samo.</a:t>
            </a:r>
          </a:p>
          <a:p>
            <a:r>
              <a:rPr lang="pl-PL" sz="3600" dirty="0"/>
              <a:t>Jednocześnie prostuje się klatka piersiowa i oddychanie staje się łatwiejsze.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FC9C57-AB2F-4B9F-80FD-297B1E1FA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0466" y="2683352"/>
            <a:ext cx="4547487" cy="25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6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3734-4085-462C-BFE9-3680AECE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Przeciąganie i wyciąganie się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F07774-7F4D-4361-A9A7-22DE486C5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Stres i złość prowadzą do napięcia mięśni i do ściągania naczyń krwionośnych.</a:t>
            </a:r>
          </a:p>
          <a:p>
            <a:r>
              <a:rPr lang="pl-PL" dirty="0"/>
              <a:t>Skurczona pozycja ciała - drogi nerwowe sygnalizują mózgowi – wszystkiego brakuje albo jest w rezerwie, a to obniża samopoczucie.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CC8F0D6-2944-4F17-8547-AE64C4BA9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7" y="3530600"/>
            <a:ext cx="2153997" cy="32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5303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842</TotalTime>
  <Words>831</Words>
  <Application>Microsoft Office PowerPoint</Application>
  <PresentationFormat>Panoramiczny</PresentationFormat>
  <Paragraphs>87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Gill Sans MT</vt:lpstr>
      <vt:lpstr>Wingdings 3</vt:lpstr>
      <vt:lpstr>Smuga</vt:lpstr>
      <vt:lpstr>NIE DAJ SIĘ STRESOWI! GŁOWA DO GÓRY!</vt:lpstr>
      <vt:lpstr>Inspiracja…</vt:lpstr>
      <vt:lpstr>Założenia</vt:lpstr>
      <vt:lpstr>12  błyskawicznych ćwiczeń zapewniających  energię i dobry nastrój</vt:lpstr>
      <vt:lpstr>1. Głowa do góry!</vt:lpstr>
      <vt:lpstr>2. Pierś do przodu!</vt:lpstr>
      <vt:lpstr>3. Wciąganie powietrza</vt:lpstr>
      <vt:lpstr>4. Wymachy ramion</vt:lpstr>
      <vt:lpstr>5. Przeciąganie i wyciąganie się</vt:lpstr>
      <vt:lpstr>6. Ziewanie</vt:lpstr>
      <vt:lpstr>7. Stanie w rozkroku</vt:lpstr>
      <vt:lpstr>8. Tupanie</vt:lpstr>
      <vt:lpstr>9. Kręcenie biodrami</vt:lpstr>
      <vt:lpstr>10. Mruczenie</vt:lpstr>
      <vt:lpstr>11. Uśmiechanie się / śmiech</vt:lpstr>
      <vt:lpstr>12. Siedzenie w rozkroku</vt:lpstr>
      <vt:lpstr>Prezentacja programu PowerPoint</vt:lpstr>
      <vt:lpstr>JAK SOBIE RADZIĆ ZE STRESEM?</vt:lpstr>
      <vt:lpstr>Myśl pozytywnie…  unikaj zniekształceń poznawczych</vt:lpstr>
      <vt:lpstr>Myśl pozytywnie… unikaj zniekształceń poznawczych</vt:lpstr>
      <vt:lpstr>Na zakończenie…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 DAJ SIĘ STRESOWI! GŁOWA DO GÓRY!</dc:title>
  <dc:creator>oem</dc:creator>
  <cp:lastModifiedBy>oem</cp:lastModifiedBy>
  <cp:revision>31</cp:revision>
  <dcterms:created xsi:type="dcterms:W3CDTF">2019-11-17T19:15:14Z</dcterms:created>
  <dcterms:modified xsi:type="dcterms:W3CDTF">2020-03-25T13:45:08Z</dcterms:modified>
</cp:coreProperties>
</file>